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144000" cy="6858000" type="letter"/>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2" autoAdjust="0"/>
    <p:restoredTop sz="94660"/>
  </p:normalViewPr>
  <p:slideViewPr>
    <p:cSldViewPr snapToGrid="0">
      <p:cViewPr varScale="1">
        <p:scale>
          <a:sx n="67" d="100"/>
          <a:sy n="67" d="100"/>
        </p:scale>
        <p:origin x="14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C468CE6-484B-4385-8E7C-6CB8F893CA61}" type="datetimeFigureOut">
              <a:rPr lang="fr-FR" smtClean="0"/>
              <a:t>27/02/2019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271079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468CE6-484B-4385-8E7C-6CB8F893CA61}" type="datetimeFigureOut">
              <a:rPr lang="fr-FR" smtClean="0"/>
              <a:t>27/02/2019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291838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468CE6-484B-4385-8E7C-6CB8F893CA61}" type="datetimeFigureOut">
              <a:rPr lang="fr-FR" smtClean="0"/>
              <a:t>27/02/2019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10735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468CE6-484B-4385-8E7C-6CB8F893CA61}" type="datetimeFigureOut">
              <a:rPr lang="fr-FR" smtClean="0"/>
              <a:t>27/02/2019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306817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C468CE6-484B-4385-8E7C-6CB8F893CA61}" type="datetimeFigureOut">
              <a:rPr lang="fr-FR" smtClean="0"/>
              <a:t>27/02/2019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353392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C468CE6-484B-4385-8E7C-6CB8F893CA61}" type="datetimeFigureOut">
              <a:rPr lang="fr-FR" smtClean="0"/>
              <a:t>27/02/2019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58332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468CE6-484B-4385-8E7C-6CB8F893CA61}" type="datetimeFigureOut">
              <a:rPr lang="fr-FR" smtClean="0"/>
              <a:t>27/02/2019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167323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C468CE6-484B-4385-8E7C-6CB8F893CA61}" type="datetimeFigureOut">
              <a:rPr lang="fr-FR" smtClean="0"/>
              <a:t>27/02/2019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282419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8CE6-484B-4385-8E7C-6CB8F893CA61}" type="datetimeFigureOut">
              <a:rPr lang="fr-FR" smtClean="0"/>
              <a:t>27/02/2019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7664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C468CE6-484B-4385-8E7C-6CB8F893CA61}" type="datetimeFigureOut">
              <a:rPr lang="fr-FR" smtClean="0"/>
              <a:t>27/02/2019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71954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C468CE6-484B-4385-8E7C-6CB8F893CA61}" type="datetimeFigureOut">
              <a:rPr lang="fr-FR" smtClean="0"/>
              <a:t>27/02/2019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033440-E021-4150-A9C6-446684A6B7B6}" type="slidenum">
              <a:rPr lang="fr-FR" smtClean="0"/>
              <a:t>‹N°›</a:t>
            </a:fld>
            <a:endParaRPr lang="fr-FR"/>
          </a:p>
        </p:txBody>
      </p:sp>
    </p:spTree>
    <p:extLst>
      <p:ext uri="{BB962C8B-B14F-4D97-AF65-F5344CB8AC3E}">
        <p14:creationId xmlns:p14="http://schemas.microsoft.com/office/powerpoint/2010/main" val="403456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68CE6-484B-4385-8E7C-6CB8F893CA61}" type="datetimeFigureOut">
              <a:rPr lang="fr-FR" smtClean="0"/>
              <a:t>27/02/2019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33440-E021-4150-A9C6-446684A6B7B6}" type="slidenum">
              <a:rPr lang="fr-FR" smtClean="0"/>
              <a:t>‹N°›</a:t>
            </a:fld>
            <a:endParaRPr lang="fr-FR"/>
          </a:p>
        </p:txBody>
      </p:sp>
    </p:spTree>
    <p:extLst>
      <p:ext uri="{BB962C8B-B14F-4D97-AF65-F5344CB8AC3E}">
        <p14:creationId xmlns:p14="http://schemas.microsoft.com/office/powerpoint/2010/main" val="189590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hurchinneed.org/help-the-church-in-cuba/"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hyperlink" Target="https://secure3.convio.net/acn/site/Donation2?df_id=9220&amp;mfc_pref=T&amp;9220.donation=form1"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hyperlink" Target="https://don.aed-france.org/missionplacet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4770205" y="676807"/>
            <a:ext cx="4269020" cy="1800813"/>
          </a:xfrm>
          <a:prstGeom prst="rect">
            <a:avLst/>
          </a:prstGeom>
        </p:spPr>
      </p:pic>
      <p:cxnSp>
        <p:nvCxnSpPr>
          <p:cNvPr id="7" name="Connecteur droit 6"/>
          <p:cNvCxnSpPr/>
          <p:nvPr/>
        </p:nvCxnSpPr>
        <p:spPr>
          <a:xfrm>
            <a:off x="4572000" y="0"/>
            <a:ext cx="0" cy="687600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rotWithShape="1">
          <a:blip r:embed="rId3" cstate="print">
            <a:extLst>
              <a:ext uri="{28A0092B-C50C-407E-A947-70E740481C1C}">
                <a14:useLocalDpi xmlns:a14="http://schemas.microsoft.com/office/drawing/2010/main" val="0"/>
              </a:ext>
            </a:extLst>
          </a:blip>
          <a:srcRect l="10267" t="42609" b="12942"/>
          <a:stretch/>
        </p:blipFill>
        <p:spPr>
          <a:xfrm>
            <a:off x="0" y="665012"/>
            <a:ext cx="4572000" cy="1509833"/>
          </a:xfrm>
          <a:prstGeom prst="rect">
            <a:avLst/>
          </a:prstGeom>
        </p:spPr>
      </p:pic>
      <p:sp>
        <p:nvSpPr>
          <p:cNvPr id="20" name="Rectangle 19"/>
          <p:cNvSpPr/>
          <p:nvPr/>
        </p:nvSpPr>
        <p:spPr>
          <a:xfrm>
            <a:off x="4671060" y="125621"/>
            <a:ext cx="36118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Century Gothic" panose="020B0502020202020204" pitchFamily="34" charset="0"/>
              </a:rPr>
              <a:t>BIENVENUE À LA</a:t>
            </a:r>
          </a:p>
        </p:txBody>
      </p:sp>
      <p:sp>
        <p:nvSpPr>
          <p:cNvPr id="21" name="Rectangle 20"/>
          <p:cNvSpPr/>
          <p:nvPr/>
        </p:nvSpPr>
        <p:spPr>
          <a:xfrm>
            <a:off x="65750" y="72174"/>
            <a:ext cx="36118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COMMENT NOUS SOUTENIR ?</a:t>
            </a:r>
          </a:p>
        </p:txBody>
      </p:sp>
      <p:pic>
        <p:nvPicPr>
          <p:cNvPr id="22" name="Imag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959" y="3663791"/>
            <a:ext cx="2184331" cy="734031"/>
          </a:xfrm>
          <a:prstGeom prst="rect">
            <a:avLst/>
          </a:prstGeom>
        </p:spPr>
      </p:pic>
      <p:sp>
        <p:nvSpPr>
          <p:cNvPr id="23" name="Rectangle 22"/>
          <p:cNvSpPr/>
          <p:nvPr/>
        </p:nvSpPr>
        <p:spPr>
          <a:xfrm>
            <a:off x="1" y="4910929"/>
            <a:ext cx="4572656" cy="1342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20" u="sng" dirty="0">
                <a:solidFill>
                  <a:srgbClr val="002060"/>
                </a:solidFill>
                <a:latin typeface="Century Gothic" panose="020B0502020202020204" pitchFamily="34" charset="0"/>
                <a:hlinkClick r:id="rId6"/>
              </a:rPr>
              <a:t>www.churchinneed.org/help-the-church-in-cuba/</a:t>
            </a:r>
            <a:endParaRPr lang="fr-FR" sz="1420" u="sng" dirty="0">
              <a:solidFill>
                <a:srgbClr val="002060"/>
              </a:solidFill>
              <a:latin typeface="Century Gothic" panose="020B0502020202020204" pitchFamily="34" charset="0"/>
            </a:endParaRPr>
          </a:p>
          <a:p>
            <a:endParaRPr lang="fr-FR" sz="600" dirty="0">
              <a:solidFill>
                <a:srgbClr val="002060"/>
              </a:solidFill>
              <a:latin typeface="Century Gothic" panose="020B0502020202020204" pitchFamily="34" charset="0"/>
            </a:endParaRPr>
          </a:p>
          <a:p>
            <a:pPr algn="r"/>
            <a:r>
              <a:rPr lang="fr-FR" sz="1050" i="1" dirty="0">
                <a:solidFill>
                  <a:schemeClr val="tx1"/>
                </a:solidFill>
                <a:latin typeface="Century Gothic" panose="020B0502020202020204" pitchFamily="34" charset="0"/>
              </a:rPr>
              <a:t>Ou dans l’onglet « Nous soutenir » </a:t>
            </a:r>
          </a:p>
          <a:p>
            <a:pPr algn="r"/>
            <a:r>
              <a:rPr lang="fr-FR" sz="1050" i="1" dirty="0">
                <a:solidFill>
                  <a:schemeClr val="tx1"/>
                </a:solidFill>
                <a:latin typeface="Century Gothic" panose="020B0502020202020204" pitchFamily="34" charset="0"/>
              </a:rPr>
              <a:t>de notre site internet</a:t>
            </a:r>
            <a:r>
              <a:rPr lang="fr-FR" sz="1050" dirty="0">
                <a:solidFill>
                  <a:schemeClr val="tx1"/>
                </a:solidFill>
                <a:latin typeface="Century Gothic" panose="020B0502020202020204" pitchFamily="34" charset="0"/>
              </a:rPr>
              <a:t> MissionPlacetas.com</a:t>
            </a:r>
          </a:p>
          <a:p>
            <a:endParaRPr lang="fr-FR" sz="1050" i="1" dirty="0">
              <a:solidFill>
                <a:schemeClr val="tx1"/>
              </a:solidFill>
              <a:latin typeface="Century Gothic" panose="020B0502020202020204" pitchFamily="34" charset="0"/>
            </a:endParaRPr>
          </a:p>
          <a:p>
            <a:r>
              <a:rPr lang="fr-FR" sz="1050" i="1" dirty="0">
                <a:solidFill>
                  <a:schemeClr val="tx1"/>
                </a:solidFill>
                <a:latin typeface="Century Gothic" panose="020B0502020202020204" pitchFamily="34" charset="0"/>
              </a:rPr>
              <a:t>Vous préférez faire un don en </a:t>
            </a:r>
            <a:r>
              <a:rPr lang="fr-FR" sz="1050" b="1" i="1" dirty="0">
                <a:solidFill>
                  <a:schemeClr val="tx1"/>
                </a:solidFill>
                <a:latin typeface="Century Gothic" panose="020B0502020202020204" pitchFamily="34" charset="0"/>
              </a:rPr>
              <a:t>euros</a:t>
            </a:r>
            <a:r>
              <a:rPr lang="fr-FR" sz="1050" i="1" dirty="0">
                <a:solidFill>
                  <a:schemeClr val="tx1"/>
                </a:solidFill>
                <a:latin typeface="Century Gothic" panose="020B0502020202020204" pitchFamily="34" charset="0"/>
              </a:rPr>
              <a:t> ?</a:t>
            </a:r>
          </a:p>
          <a:p>
            <a:pPr algn="r"/>
            <a:r>
              <a:rPr lang="fr-FR" sz="1050" i="1" dirty="0">
                <a:solidFill>
                  <a:schemeClr val="tx1"/>
                </a:solidFill>
                <a:latin typeface="Century Gothic" panose="020B0502020202020204" pitchFamily="34" charset="0"/>
              </a:rPr>
              <a:t>C’est ici </a:t>
            </a:r>
            <a:r>
              <a:rPr lang="fr-FR" sz="1050" i="1" dirty="0">
                <a:solidFill>
                  <a:schemeClr val="tx1"/>
                </a:solidFill>
                <a:latin typeface="Century Gothic" panose="020B0502020202020204" pitchFamily="34" charset="0"/>
                <a:sym typeface="Wingdings" panose="05000000000000000000" pitchFamily="2" charset="2"/>
              </a:rPr>
              <a:t> </a:t>
            </a:r>
            <a:r>
              <a:rPr lang="fr-FR" sz="1050" i="1" dirty="0">
                <a:solidFill>
                  <a:schemeClr val="tx1"/>
                </a:solidFill>
                <a:latin typeface="Century Gothic" panose="020B0502020202020204" pitchFamily="34" charset="0"/>
              </a:rPr>
              <a:t> https://dons.aed-france.org/missionplacetas/</a:t>
            </a:r>
          </a:p>
        </p:txBody>
      </p:sp>
      <p:sp>
        <p:nvSpPr>
          <p:cNvPr id="28" name="Rectangle 27"/>
          <p:cNvSpPr/>
          <p:nvPr/>
        </p:nvSpPr>
        <p:spPr>
          <a:xfrm>
            <a:off x="4620271" y="4149967"/>
            <a:ext cx="1629968" cy="2409800"/>
          </a:xfrm>
          <a:prstGeom prst="rect">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t" anchorCtr="0">
            <a:noAutofit/>
          </a:bodyPr>
          <a:lstStyle/>
          <a:p>
            <a:pPr algn="ctr" defTabSz="242605">
              <a:lnSpc>
                <a:spcPct val="90000"/>
              </a:lnSpc>
              <a:spcBef>
                <a:spcPct val="0"/>
              </a:spcBef>
              <a:spcAft>
                <a:spcPct val="35000"/>
              </a:spcAft>
            </a:pPr>
            <a:r>
              <a:rPr lang="fr-FR" sz="1200" b="1" dirty="0">
                <a:solidFill>
                  <a:schemeClr val="tx1"/>
                </a:solidFill>
                <a:latin typeface="Century Gothic" panose="020B0502020202020204" pitchFamily="34" charset="0"/>
              </a:rPr>
              <a:t>EDUCATION ET JEUNESSE</a:t>
            </a:r>
          </a:p>
        </p:txBody>
      </p:sp>
      <p:sp>
        <p:nvSpPr>
          <p:cNvPr id="29" name="Rectangle 28"/>
          <p:cNvSpPr/>
          <p:nvPr/>
        </p:nvSpPr>
        <p:spPr>
          <a:xfrm>
            <a:off x="6307663" y="4149967"/>
            <a:ext cx="2811989" cy="1287866"/>
          </a:xfrm>
          <a:prstGeom prst="rect">
            <a:avLst/>
          </a:prstGeom>
          <a:solidFill>
            <a:schemeClr val="accent2">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t" anchorCtr="0">
            <a:noAutofit/>
          </a:bodyPr>
          <a:lstStyle/>
          <a:p>
            <a:pPr algn="ctr" defTabSz="242605">
              <a:lnSpc>
                <a:spcPct val="90000"/>
              </a:lnSpc>
              <a:spcBef>
                <a:spcPct val="0"/>
              </a:spcBef>
              <a:spcAft>
                <a:spcPct val="35000"/>
              </a:spcAft>
            </a:pPr>
            <a:r>
              <a:rPr lang="fr-FR" sz="1200" b="1" dirty="0">
                <a:solidFill>
                  <a:schemeClr val="tx1"/>
                </a:solidFill>
                <a:latin typeface="Century Gothic" panose="020B0502020202020204" pitchFamily="34" charset="0"/>
              </a:rPr>
              <a:t>AIDE AUX PLUS DÉMUNIS</a:t>
            </a:r>
          </a:p>
        </p:txBody>
      </p:sp>
      <p:sp>
        <p:nvSpPr>
          <p:cNvPr id="30" name="Rectangle 29"/>
          <p:cNvSpPr/>
          <p:nvPr/>
        </p:nvSpPr>
        <p:spPr>
          <a:xfrm>
            <a:off x="6307663" y="5457618"/>
            <a:ext cx="2811990" cy="1102147"/>
          </a:xfrm>
          <a:prstGeom prst="rect">
            <a:avLst/>
          </a:prstGeom>
          <a:solidFill>
            <a:schemeClr val="accent6">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t" anchorCtr="0">
            <a:noAutofit/>
          </a:bodyPr>
          <a:lstStyle/>
          <a:p>
            <a:pPr algn="ctr" defTabSz="242605">
              <a:lnSpc>
                <a:spcPct val="90000"/>
              </a:lnSpc>
              <a:spcBef>
                <a:spcPct val="0"/>
              </a:spcBef>
              <a:spcAft>
                <a:spcPct val="35000"/>
              </a:spcAft>
            </a:pPr>
            <a:r>
              <a:rPr lang="fr-FR" sz="1200" b="1" dirty="0">
                <a:solidFill>
                  <a:schemeClr val="tx1"/>
                </a:solidFill>
                <a:latin typeface="Century Gothic" panose="020B0502020202020204" pitchFamily="34" charset="0"/>
              </a:rPr>
              <a:t>ET DANS BIENS D’AUTRES DOMAINES !</a:t>
            </a:r>
          </a:p>
        </p:txBody>
      </p:sp>
      <p:sp>
        <p:nvSpPr>
          <p:cNvPr id="31" name="Rectangle 30"/>
          <p:cNvSpPr/>
          <p:nvPr/>
        </p:nvSpPr>
        <p:spPr>
          <a:xfrm>
            <a:off x="4570535" y="2351078"/>
            <a:ext cx="4573466" cy="769441"/>
          </a:xfrm>
          <a:prstGeom prst="rect">
            <a:avLst/>
          </a:prstGeom>
        </p:spPr>
        <p:txBody>
          <a:bodyPr wrap="square">
            <a:spAutoFit/>
          </a:bodyPr>
          <a:lstStyle/>
          <a:p>
            <a:pPr algn="just"/>
            <a:r>
              <a:rPr lang="fr-FR" sz="1100" dirty="0">
                <a:latin typeface="Century Gothic" panose="020B0502020202020204" pitchFamily="34" charset="0"/>
                <a:ea typeface="Calibri" panose="020F0502020204030204" pitchFamily="34" charset="0"/>
                <a:cs typeface="Times New Roman" panose="02020603050405020304" pitchFamily="18" charset="0"/>
              </a:rPr>
              <a:t>La paroisse “San Atanasio” de Placetas appartient au diocèse de Santa Clara, au centre de Cuba. Le </a:t>
            </a:r>
            <a:r>
              <a:rPr lang="fr-FR" sz="1100" i="1" dirty="0" err="1">
                <a:latin typeface="Century Gothic" panose="020B0502020202020204" pitchFamily="34" charset="0"/>
                <a:ea typeface="Calibri" panose="020F0502020204030204" pitchFamily="34" charset="0"/>
                <a:cs typeface="Times New Roman" panose="02020603050405020304" pitchFamily="18" charset="0"/>
              </a:rPr>
              <a:t>municipio</a:t>
            </a:r>
            <a:r>
              <a:rPr lang="fr-FR" sz="1100" i="1" dirty="0">
                <a:latin typeface="Century Gothic" panose="020B0502020202020204" pitchFamily="34" charset="0"/>
                <a:ea typeface="Calibri" panose="020F0502020204030204" pitchFamily="34" charset="0"/>
                <a:cs typeface="Times New Roman" panose="02020603050405020304" pitchFamily="18" charset="0"/>
              </a:rPr>
              <a:t> </a:t>
            </a:r>
            <a:r>
              <a:rPr lang="fr-FR" sz="1100" dirty="0">
                <a:latin typeface="Century Gothic" panose="020B0502020202020204" pitchFamily="34" charset="0"/>
                <a:ea typeface="Calibri" panose="020F0502020204030204" pitchFamily="34" charset="0"/>
                <a:cs typeface="Times New Roman" panose="02020603050405020304" pitchFamily="18" charset="0"/>
              </a:rPr>
              <a:t>de Placetas comprend 40 villages dans un rayon de 20km et un total de      75 000 habitants.</a:t>
            </a:r>
          </a:p>
        </p:txBody>
      </p:sp>
      <p:sp>
        <p:nvSpPr>
          <p:cNvPr id="32" name="Rectangle 31"/>
          <p:cNvSpPr/>
          <p:nvPr/>
        </p:nvSpPr>
        <p:spPr>
          <a:xfrm>
            <a:off x="4586233" y="3066043"/>
            <a:ext cx="4557768" cy="1015663"/>
          </a:xfrm>
          <a:prstGeom prst="rect">
            <a:avLst/>
          </a:prstGeom>
        </p:spPr>
        <p:txBody>
          <a:bodyPr wrap="square">
            <a:spAutoFit/>
          </a:bodyPr>
          <a:lstStyle/>
          <a:p>
            <a:pPr algn="just"/>
            <a:r>
              <a:rPr lang="fr-FR" sz="1600" b="1" dirty="0">
                <a:latin typeface="Century Gothic" panose="020B0502020202020204" pitchFamily="34" charset="0"/>
                <a:ea typeface="Calibri" panose="020F0502020204030204" pitchFamily="34" charset="0"/>
                <a:cs typeface="Times New Roman" panose="02020603050405020304" pitchFamily="18" charset="0"/>
              </a:rPr>
              <a:t>En 2006</a:t>
            </a:r>
            <a:r>
              <a:rPr lang="fr-FR" sz="1100" dirty="0">
                <a:latin typeface="Century Gothic" panose="020B0502020202020204" pitchFamily="34" charset="0"/>
                <a:ea typeface="Calibri" panose="020F0502020204030204" pitchFamily="34" charset="0"/>
                <a:cs typeface="Times New Roman" panose="02020603050405020304" pitchFamily="18" charset="0"/>
              </a:rPr>
              <a:t>, l’évêque de Santa Clara fait appel à la Communauté Saint-Martin (siège à Évron, France) qui envoie 4 prêtres pour prendre en charge la paroisse de Placetas.</a:t>
            </a:r>
          </a:p>
          <a:p>
            <a:pPr algn="just"/>
            <a:r>
              <a:rPr lang="fr-FR" sz="1100" dirty="0">
                <a:latin typeface="Century Gothic" panose="020B0502020202020204" pitchFamily="34" charset="0"/>
                <a:ea typeface="Calibri" panose="020F0502020204030204" pitchFamily="34" charset="0"/>
                <a:cs typeface="Times New Roman" panose="02020603050405020304" pitchFamily="18" charset="0"/>
              </a:rPr>
              <a:t>Ils sont aidés de 2 diacres cubains, de 5 volontaires laïcs français, et d'une communauté de 4 religieuses mexicaines.</a:t>
            </a:r>
          </a:p>
        </p:txBody>
      </p:sp>
      <p:sp>
        <p:nvSpPr>
          <p:cNvPr id="35" name="Rectangle 34"/>
          <p:cNvSpPr/>
          <p:nvPr/>
        </p:nvSpPr>
        <p:spPr>
          <a:xfrm>
            <a:off x="4679255" y="5387530"/>
            <a:ext cx="1512000" cy="324000"/>
          </a:xfrm>
          <a:prstGeom prst="rect">
            <a:avLst/>
          </a:pr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Internat</a:t>
            </a:r>
            <a:r>
              <a:rPr lang="fr-FR" sz="1050" b="1" dirty="0">
                <a:solidFill>
                  <a:schemeClr val="tx1"/>
                </a:solidFill>
                <a:latin typeface="Century Gothic" panose="020B0502020202020204" pitchFamily="34" charset="0"/>
              </a:rPr>
              <a:t> </a:t>
            </a:r>
          </a:p>
          <a:p>
            <a:pPr algn="ctr" defTabSz="242605">
              <a:lnSpc>
                <a:spcPct val="90000"/>
              </a:lnSpc>
              <a:spcBef>
                <a:spcPct val="0"/>
              </a:spcBef>
            </a:pPr>
            <a:r>
              <a:rPr lang="fr-FR" sz="936" i="1" dirty="0">
                <a:solidFill>
                  <a:schemeClr val="tx1"/>
                </a:solidFill>
                <a:latin typeface="Century Gothic" panose="020B0502020202020204" pitchFamily="34" charset="0"/>
              </a:rPr>
              <a:t>20 jeunes défavorisés</a:t>
            </a:r>
          </a:p>
        </p:txBody>
      </p:sp>
      <p:sp>
        <p:nvSpPr>
          <p:cNvPr id="36" name="Rectangle 35"/>
          <p:cNvSpPr/>
          <p:nvPr/>
        </p:nvSpPr>
        <p:spPr>
          <a:xfrm>
            <a:off x="4679255" y="6214620"/>
            <a:ext cx="1512000" cy="324000"/>
          </a:xfrm>
          <a:prstGeom prst="rect">
            <a:avLst/>
          </a:pr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Cours de français</a:t>
            </a:r>
          </a:p>
        </p:txBody>
      </p:sp>
      <p:sp>
        <p:nvSpPr>
          <p:cNvPr id="37" name="Rectangle 36"/>
          <p:cNvSpPr/>
          <p:nvPr/>
        </p:nvSpPr>
        <p:spPr>
          <a:xfrm>
            <a:off x="4679255" y="4973985"/>
            <a:ext cx="1512000" cy="324000"/>
          </a:xfrm>
          <a:prstGeom prst="rect">
            <a:avLst/>
          </a:pr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Deux garderies</a:t>
            </a:r>
          </a:p>
          <a:p>
            <a:pPr algn="ctr" defTabSz="242605">
              <a:lnSpc>
                <a:spcPct val="90000"/>
              </a:lnSpc>
              <a:spcBef>
                <a:spcPct val="0"/>
              </a:spcBef>
            </a:pPr>
            <a:r>
              <a:rPr lang="fr-FR" sz="936" i="1" dirty="0">
                <a:solidFill>
                  <a:schemeClr val="tx1"/>
                </a:solidFill>
                <a:latin typeface="Century Gothic" panose="020B0502020202020204" pitchFamily="34" charset="0"/>
              </a:rPr>
              <a:t>85 enfants 5 jours / sem.</a:t>
            </a:r>
          </a:p>
        </p:txBody>
      </p:sp>
      <p:sp>
        <p:nvSpPr>
          <p:cNvPr id="38" name="Rectangle 37"/>
          <p:cNvSpPr/>
          <p:nvPr/>
        </p:nvSpPr>
        <p:spPr>
          <a:xfrm>
            <a:off x="6331242" y="5665235"/>
            <a:ext cx="772752" cy="396000"/>
          </a:xfrm>
          <a:prstGeom prst="rect">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Parcours </a:t>
            </a:r>
            <a:r>
              <a:rPr lang="fr-FR" sz="1100" b="1" dirty="0">
                <a:solidFill>
                  <a:schemeClr val="tx1"/>
                </a:solidFill>
              </a:rPr>
              <a:t>α</a:t>
            </a:r>
            <a:endParaRPr lang="fr-FR" sz="1100" b="1" dirty="0">
              <a:solidFill>
                <a:schemeClr val="tx1"/>
              </a:solidFill>
              <a:latin typeface="Century Gothic" panose="020B0502020202020204" pitchFamily="34" charset="0"/>
            </a:endParaRPr>
          </a:p>
          <a:p>
            <a:pPr algn="ctr" defTabSz="242605">
              <a:lnSpc>
                <a:spcPct val="90000"/>
              </a:lnSpc>
              <a:spcBef>
                <a:spcPct val="0"/>
              </a:spcBef>
            </a:pPr>
            <a:r>
              <a:rPr lang="fr-FR" sz="936" i="1" dirty="0">
                <a:solidFill>
                  <a:schemeClr val="tx1"/>
                </a:solidFill>
                <a:latin typeface="Century Gothic" panose="020B0502020202020204" pitchFamily="34" charset="0"/>
              </a:rPr>
              <a:t>120 pers /an</a:t>
            </a:r>
          </a:p>
        </p:txBody>
      </p:sp>
      <p:sp>
        <p:nvSpPr>
          <p:cNvPr id="39" name="Rectangle 38"/>
          <p:cNvSpPr/>
          <p:nvPr/>
        </p:nvSpPr>
        <p:spPr>
          <a:xfrm>
            <a:off x="6331242" y="6108148"/>
            <a:ext cx="772752" cy="396000"/>
          </a:xfrm>
          <a:prstGeom prst="rect">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30925" rIns="0" bIns="30925" numCol="1" spcCol="1270" anchor="ctr" anchorCtr="0">
            <a:noAutofit/>
          </a:bodyPr>
          <a:lstStyle/>
          <a:p>
            <a:pPr algn="ctr" defTabSz="242605">
              <a:lnSpc>
                <a:spcPct val="90000"/>
              </a:lnSpc>
              <a:spcBef>
                <a:spcPct val="0"/>
              </a:spcBef>
            </a:pPr>
            <a:r>
              <a:rPr lang="fr-FR" sz="1000" b="1" dirty="0">
                <a:solidFill>
                  <a:schemeClr val="tx1"/>
                </a:solidFill>
                <a:latin typeface="Century Gothic" panose="020B0502020202020204" pitchFamily="34" charset="0"/>
              </a:rPr>
              <a:t>Bibliothèque</a:t>
            </a:r>
          </a:p>
          <a:p>
            <a:pPr algn="ctr" defTabSz="242605">
              <a:lnSpc>
                <a:spcPct val="90000"/>
              </a:lnSpc>
              <a:spcBef>
                <a:spcPct val="0"/>
              </a:spcBef>
            </a:pPr>
            <a:r>
              <a:rPr lang="fr-FR" sz="936" i="1" dirty="0">
                <a:solidFill>
                  <a:schemeClr val="tx1"/>
                </a:solidFill>
                <a:latin typeface="Century Gothic" panose="020B0502020202020204" pitchFamily="34" charset="0"/>
              </a:rPr>
              <a:t>2 jours / sem.</a:t>
            </a:r>
          </a:p>
        </p:txBody>
      </p:sp>
      <p:sp>
        <p:nvSpPr>
          <p:cNvPr id="40" name="Rectangle 39"/>
          <p:cNvSpPr/>
          <p:nvPr/>
        </p:nvSpPr>
        <p:spPr>
          <a:xfrm>
            <a:off x="7127575" y="5877225"/>
            <a:ext cx="1093806" cy="184010"/>
          </a:xfrm>
          <a:prstGeom prst="rect">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Pharmacie</a:t>
            </a:r>
          </a:p>
        </p:txBody>
      </p:sp>
      <p:sp>
        <p:nvSpPr>
          <p:cNvPr id="41" name="Rectangle 40"/>
          <p:cNvSpPr/>
          <p:nvPr/>
        </p:nvSpPr>
        <p:spPr>
          <a:xfrm>
            <a:off x="4679255" y="5801075"/>
            <a:ext cx="1512000" cy="324000"/>
          </a:xfrm>
          <a:prstGeom prst="rect">
            <a:avLst/>
          </a:prstGeom>
          <a:solidFill>
            <a:schemeClr val="accent5">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Clubs sportifs </a:t>
            </a:r>
            <a:endParaRPr lang="fr-FR" sz="936" b="1" dirty="0">
              <a:solidFill>
                <a:schemeClr val="tx1"/>
              </a:solidFill>
              <a:latin typeface="Century Gothic" panose="020B0502020202020204" pitchFamily="34" charset="0"/>
            </a:endParaRPr>
          </a:p>
          <a:p>
            <a:pPr algn="ctr" defTabSz="242605">
              <a:lnSpc>
                <a:spcPct val="90000"/>
              </a:lnSpc>
              <a:spcBef>
                <a:spcPct val="0"/>
              </a:spcBef>
            </a:pPr>
            <a:r>
              <a:rPr lang="fr-FR" sz="936" i="1" dirty="0">
                <a:solidFill>
                  <a:schemeClr val="tx1"/>
                </a:solidFill>
                <a:latin typeface="Century Gothic" panose="020B0502020202020204" pitchFamily="34" charset="0"/>
              </a:rPr>
              <a:t>60 jeunes</a:t>
            </a:r>
          </a:p>
        </p:txBody>
      </p:sp>
      <p:sp>
        <p:nvSpPr>
          <p:cNvPr id="42" name="Rectangle 41"/>
          <p:cNvSpPr/>
          <p:nvPr/>
        </p:nvSpPr>
        <p:spPr>
          <a:xfrm>
            <a:off x="7128509" y="5662692"/>
            <a:ext cx="1092871" cy="194748"/>
          </a:xfrm>
          <a:prstGeom prst="rect">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000" b="1" dirty="0" err="1">
                <a:solidFill>
                  <a:schemeClr val="tx1"/>
                </a:solidFill>
                <a:latin typeface="Century Gothic" panose="020B0502020202020204" pitchFamily="34" charset="0"/>
              </a:rPr>
              <a:t>Prép</a:t>
            </a:r>
            <a:r>
              <a:rPr lang="fr-FR" sz="1000" b="1" dirty="0">
                <a:solidFill>
                  <a:schemeClr val="tx1"/>
                </a:solidFill>
                <a:latin typeface="Century Gothic" panose="020B0502020202020204" pitchFamily="34" charset="0"/>
              </a:rPr>
              <a:t>. mariage</a:t>
            </a:r>
          </a:p>
        </p:txBody>
      </p:sp>
      <p:sp>
        <p:nvSpPr>
          <p:cNvPr id="44" name="Rectangle 43"/>
          <p:cNvSpPr/>
          <p:nvPr/>
        </p:nvSpPr>
        <p:spPr>
          <a:xfrm>
            <a:off x="8246833" y="5662692"/>
            <a:ext cx="789522" cy="828563"/>
          </a:xfrm>
          <a:prstGeom prst="rect">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050" b="1" dirty="0">
                <a:solidFill>
                  <a:schemeClr val="tx1"/>
                </a:solidFill>
                <a:latin typeface="Century Gothic" panose="020B0502020202020204" pitchFamily="34" charset="0"/>
              </a:rPr>
              <a:t>Rencontres de personnes atteinte de Trisomie 21</a:t>
            </a:r>
          </a:p>
        </p:txBody>
      </p:sp>
      <p:sp>
        <p:nvSpPr>
          <p:cNvPr id="45" name="Rectangle 44"/>
          <p:cNvSpPr/>
          <p:nvPr/>
        </p:nvSpPr>
        <p:spPr>
          <a:xfrm>
            <a:off x="6332236" y="4415386"/>
            <a:ext cx="974261" cy="745296"/>
          </a:xfrm>
          <a:prstGeom prst="rect">
            <a:avLst/>
          </a:prstGeom>
          <a:solidFill>
            <a:schemeClr val="accent2">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Une maison de retraite</a:t>
            </a:r>
          </a:p>
          <a:p>
            <a:pPr algn="ctr" defTabSz="242605">
              <a:lnSpc>
                <a:spcPct val="90000"/>
              </a:lnSpc>
              <a:spcBef>
                <a:spcPct val="0"/>
              </a:spcBef>
            </a:pPr>
            <a:endParaRPr lang="fr-FR" sz="500" b="1" dirty="0">
              <a:solidFill>
                <a:schemeClr val="tx1"/>
              </a:solidFill>
              <a:latin typeface="Century Gothic" panose="020B0502020202020204" pitchFamily="34" charset="0"/>
            </a:endParaRPr>
          </a:p>
          <a:p>
            <a:pPr algn="ctr" defTabSz="242605">
              <a:lnSpc>
                <a:spcPct val="90000"/>
              </a:lnSpc>
              <a:spcBef>
                <a:spcPct val="0"/>
              </a:spcBef>
            </a:pPr>
            <a:endParaRPr lang="fr-FR" sz="100" b="1" dirty="0">
              <a:solidFill>
                <a:schemeClr val="tx1"/>
              </a:solidFill>
              <a:latin typeface="Century Gothic" panose="020B0502020202020204" pitchFamily="34" charset="0"/>
            </a:endParaRPr>
          </a:p>
          <a:p>
            <a:pPr algn="ctr" defTabSz="242605">
              <a:lnSpc>
                <a:spcPct val="90000"/>
              </a:lnSpc>
              <a:spcBef>
                <a:spcPct val="0"/>
              </a:spcBef>
            </a:pPr>
            <a:r>
              <a:rPr lang="fr-FR" sz="936" i="1" dirty="0">
                <a:solidFill>
                  <a:schemeClr val="tx1"/>
                </a:solidFill>
                <a:latin typeface="Century Gothic" panose="020B0502020202020204" pitchFamily="34" charset="0"/>
              </a:rPr>
              <a:t>25 ‘</a:t>
            </a:r>
            <a:r>
              <a:rPr lang="fr-FR" sz="936" i="1" dirty="0" err="1">
                <a:solidFill>
                  <a:schemeClr val="tx1"/>
                </a:solidFill>
                <a:latin typeface="Century Gothic" panose="020B0502020202020204" pitchFamily="34" charset="0"/>
              </a:rPr>
              <a:t>ancianos</a:t>
            </a:r>
            <a:r>
              <a:rPr lang="fr-FR" sz="936" i="1" dirty="0">
                <a:solidFill>
                  <a:schemeClr val="tx1"/>
                </a:solidFill>
                <a:latin typeface="Century Gothic" panose="020B0502020202020204" pitchFamily="34" charset="0"/>
              </a:rPr>
              <a:t>’ 5 jours / semaine</a:t>
            </a:r>
          </a:p>
        </p:txBody>
      </p:sp>
      <p:sp>
        <p:nvSpPr>
          <p:cNvPr id="46" name="Rectangle 45"/>
          <p:cNvSpPr/>
          <p:nvPr/>
        </p:nvSpPr>
        <p:spPr>
          <a:xfrm>
            <a:off x="7338769" y="4415386"/>
            <a:ext cx="1723733" cy="386213"/>
          </a:xfrm>
          <a:prstGeom prst="rect">
            <a:avLst/>
          </a:prstGeom>
          <a:solidFill>
            <a:schemeClr val="accent2">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Alcooliques Anonymes</a:t>
            </a:r>
          </a:p>
          <a:p>
            <a:pPr algn="ctr" defTabSz="242605">
              <a:lnSpc>
                <a:spcPct val="90000"/>
              </a:lnSpc>
              <a:spcBef>
                <a:spcPct val="0"/>
              </a:spcBef>
            </a:pPr>
            <a:endParaRPr lang="fr-FR" sz="400" b="1" dirty="0">
              <a:solidFill>
                <a:schemeClr val="tx1"/>
              </a:solidFill>
              <a:latin typeface="Century Gothic" panose="020B0502020202020204" pitchFamily="34" charset="0"/>
            </a:endParaRPr>
          </a:p>
          <a:p>
            <a:pPr algn="ctr" defTabSz="242605">
              <a:lnSpc>
                <a:spcPct val="90000"/>
              </a:lnSpc>
              <a:spcBef>
                <a:spcPct val="0"/>
              </a:spcBef>
            </a:pPr>
            <a:r>
              <a:rPr lang="fr-FR" sz="936" i="1" dirty="0">
                <a:solidFill>
                  <a:schemeClr val="tx1"/>
                </a:solidFill>
                <a:latin typeface="Century Gothic" panose="020B0502020202020204" pitchFamily="34" charset="0"/>
              </a:rPr>
              <a:t>Rencontre tous les jours</a:t>
            </a:r>
          </a:p>
        </p:txBody>
      </p:sp>
      <p:sp>
        <p:nvSpPr>
          <p:cNvPr id="47" name="Rectangle 46"/>
          <p:cNvSpPr/>
          <p:nvPr/>
        </p:nvSpPr>
        <p:spPr>
          <a:xfrm>
            <a:off x="6331242" y="5180467"/>
            <a:ext cx="2731260" cy="240452"/>
          </a:xfrm>
          <a:prstGeom prst="rect">
            <a:avLst/>
          </a:prstGeom>
          <a:solidFill>
            <a:schemeClr val="accent2">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Soupe populaire </a:t>
            </a:r>
            <a:r>
              <a:rPr lang="fr-FR" sz="936" dirty="0">
                <a:solidFill>
                  <a:schemeClr val="tx1"/>
                </a:solidFill>
                <a:latin typeface="Century Gothic" panose="020B0502020202020204" pitchFamily="34" charset="0"/>
              </a:rPr>
              <a:t>: 150 repas 2 fois/ semaine</a:t>
            </a:r>
            <a:endParaRPr lang="fr-FR" sz="936" i="1" dirty="0">
              <a:solidFill>
                <a:schemeClr val="tx1"/>
              </a:solidFill>
              <a:latin typeface="Century Gothic" panose="020B0502020202020204" pitchFamily="34" charset="0"/>
            </a:endParaRPr>
          </a:p>
        </p:txBody>
      </p:sp>
      <p:sp>
        <p:nvSpPr>
          <p:cNvPr id="48" name="Rectangle 47"/>
          <p:cNvSpPr/>
          <p:nvPr/>
        </p:nvSpPr>
        <p:spPr>
          <a:xfrm>
            <a:off x="7342643" y="4838359"/>
            <a:ext cx="1719859" cy="322323"/>
          </a:xfrm>
          <a:prstGeom prst="rect">
            <a:avLst/>
          </a:prstGeom>
          <a:solidFill>
            <a:schemeClr val="accent2">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i="1" dirty="0">
                <a:solidFill>
                  <a:schemeClr val="tx1"/>
                </a:solidFill>
                <a:latin typeface="Century Gothic" panose="020B0502020202020204" pitchFamily="34" charset="0"/>
              </a:rPr>
              <a:t>Nouveaux horizons</a:t>
            </a:r>
            <a:r>
              <a:rPr lang="fr-FR" sz="1100" b="1" dirty="0">
                <a:solidFill>
                  <a:schemeClr val="tx1"/>
                </a:solidFill>
                <a:latin typeface="Century Gothic" panose="020B0502020202020204" pitchFamily="34" charset="0"/>
              </a:rPr>
              <a:t> </a:t>
            </a:r>
          </a:p>
          <a:p>
            <a:pPr algn="ctr" defTabSz="242605">
              <a:lnSpc>
                <a:spcPct val="90000"/>
              </a:lnSpc>
              <a:spcBef>
                <a:spcPct val="0"/>
              </a:spcBef>
            </a:pPr>
            <a:endParaRPr lang="fr-FR" sz="100" dirty="0">
              <a:solidFill>
                <a:schemeClr val="tx1"/>
              </a:solidFill>
              <a:latin typeface="Century Gothic" panose="020B0502020202020204" pitchFamily="34" charset="0"/>
            </a:endParaRPr>
          </a:p>
          <a:p>
            <a:pPr algn="ctr" defTabSz="242605">
              <a:lnSpc>
                <a:spcPct val="90000"/>
              </a:lnSpc>
              <a:spcBef>
                <a:spcPct val="0"/>
              </a:spcBef>
            </a:pPr>
            <a:r>
              <a:rPr lang="fr-FR" sz="936" i="1" dirty="0">
                <a:solidFill>
                  <a:schemeClr val="tx1"/>
                </a:solidFill>
                <a:latin typeface="Century Gothic" panose="020B0502020202020204" pitchFamily="34" charset="0"/>
              </a:rPr>
              <a:t>Aide aux enfants pauvres</a:t>
            </a:r>
          </a:p>
        </p:txBody>
      </p:sp>
      <p:sp>
        <p:nvSpPr>
          <p:cNvPr id="49" name="Rectangle 48"/>
          <p:cNvSpPr/>
          <p:nvPr/>
        </p:nvSpPr>
        <p:spPr>
          <a:xfrm>
            <a:off x="7127574" y="6105428"/>
            <a:ext cx="1093806" cy="398720"/>
          </a:xfrm>
          <a:prstGeom prst="rect">
            <a:avLst/>
          </a:prstGeom>
          <a:solidFill>
            <a:schemeClr val="accent6">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Catéchuménat</a:t>
            </a:r>
          </a:p>
          <a:p>
            <a:pPr algn="ctr" defTabSz="242605">
              <a:lnSpc>
                <a:spcPct val="90000"/>
              </a:lnSpc>
              <a:spcBef>
                <a:spcPct val="0"/>
              </a:spcBef>
            </a:pPr>
            <a:r>
              <a:rPr lang="fr-FR" sz="936" i="1" dirty="0">
                <a:solidFill>
                  <a:schemeClr val="tx1"/>
                </a:solidFill>
                <a:latin typeface="Century Gothic" panose="020B0502020202020204" pitchFamily="34" charset="0"/>
              </a:rPr>
              <a:t>10 baptêmes / an</a:t>
            </a:r>
          </a:p>
        </p:txBody>
      </p:sp>
      <p:pic>
        <p:nvPicPr>
          <p:cNvPr id="53" name="Image 52"/>
          <p:cNvPicPr>
            <a:picLocks noChangeAspect="1"/>
          </p:cNvPicPr>
          <p:nvPr/>
        </p:nvPicPr>
        <p:blipFill rotWithShape="1">
          <a:blip r:embed="rId7"/>
          <a:srcRect b="36690"/>
          <a:stretch/>
        </p:blipFill>
        <p:spPr>
          <a:xfrm>
            <a:off x="6477000" y="54401"/>
            <a:ext cx="2796546" cy="929991"/>
          </a:xfrm>
          <a:prstGeom prst="rect">
            <a:avLst/>
          </a:prstGeom>
        </p:spPr>
      </p:pic>
      <p:pic>
        <p:nvPicPr>
          <p:cNvPr id="54" name="Image 53"/>
          <p:cNvPicPr>
            <a:picLocks noChangeAspect="1"/>
          </p:cNvPicPr>
          <p:nvPr/>
        </p:nvPicPr>
        <p:blipFill>
          <a:blip r:embed="rId7"/>
          <a:stretch>
            <a:fillRect/>
          </a:stretch>
        </p:blipFill>
        <p:spPr>
          <a:xfrm>
            <a:off x="3468384" y="6327132"/>
            <a:ext cx="1105083" cy="580463"/>
          </a:xfrm>
          <a:prstGeom prst="rect">
            <a:avLst/>
          </a:prstGeom>
        </p:spPr>
      </p:pic>
      <p:sp>
        <p:nvSpPr>
          <p:cNvPr id="56" name="Rectangle 55"/>
          <p:cNvSpPr/>
          <p:nvPr/>
        </p:nvSpPr>
        <p:spPr>
          <a:xfrm>
            <a:off x="4679255" y="4560440"/>
            <a:ext cx="1512000" cy="324000"/>
          </a:xfrm>
          <a:prstGeom prst="rect">
            <a:avLst/>
          </a:pr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25" tIns="30925" rIns="30925" bIns="30925" numCol="1" spcCol="1270" anchor="ctr" anchorCtr="0">
            <a:noAutofit/>
          </a:bodyPr>
          <a:lstStyle/>
          <a:p>
            <a:pPr algn="ctr" defTabSz="242605">
              <a:lnSpc>
                <a:spcPct val="90000"/>
              </a:lnSpc>
              <a:spcBef>
                <a:spcPct val="0"/>
              </a:spcBef>
            </a:pPr>
            <a:r>
              <a:rPr lang="fr-FR" sz="1100" b="1" dirty="0">
                <a:solidFill>
                  <a:schemeClr val="tx1"/>
                </a:solidFill>
                <a:latin typeface="Century Gothic" panose="020B0502020202020204" pitchFamily="34" charset="0"/>
              </a:rPr>
              <a:t>Soutien scolaire </a:t>
            </a:r>
          </a:p>
          <a:p>
            <a:pPr algn="ctr" defTabSz="242605">
              <a:lnSpc>
                <a:spcPct val="90000"/>
              </a:lnSpc>
              <a:spcBef>
                <a:spcPct val="0"/>
              </a:spcBef>
            </a:pPr>
            <a:r>
              <a:rPr lang="fr-FR" sz="936" i="1" dirty="0">
                <a:solidFill>
                  <a:schemeClr val="tx1"/>
                </a:solidFill>
                <a:latin typeface="Century Gothic" panose="020B0502020202020204" pitchFamily="34" charset="0"/>
              </a:rPr>
              <a:t>Plus de 600 élèves</a:t>
            </a:r>
            <a:r>
              <a:rPr lang="fr-FR" sz="936" dirty="0">
                <a:solidFill>
                  <a:schemeClr val="tx1"/>
                </a:solidFill>
                <a:latin typeface="Century Gothic" panose="020B0502020202020204" pitchFamily="34" charset="0"/>
              </a:rPr>
              <a:t> </a:t>
            </a:r>
          </a:p>
        </p:txBody>
      </p:sp>
      <p:pic>
        <p:nvPicPr>
          <p:cNvPr id="57" name="Image 56"/>
          <p:cNvPicPr>
            <a:picLocks noChangeAspect="1"/>
          </p:cNvPicPr>
          <p:nvPr/>
        </p:nvPicPr>
        <p:blipFill rotWithShape="1">
          <a:blip r:embed="rId8"/>
          <a:srcRect l="1112" t="71854" r="87099" b="8459"/>
          <a:stretch/>
        </p:blipFill>
        <p:spPr>
          <a:xfrm>
            <a:off x="90539" y="6372342"/>
            <a:ext cx="444195" cy="416433"/>
          </a:xfrm>
          <a:prstGeom prst="rect">
            <a:avLst/>
          </a:prstGeom>
        </p:spPr>
      </p:pic>
      <p:sp>
        <p:nvSpPr>
          <p:cNvPr id="58" name="Rectangle 57"/>
          <p:cNvSpPr/>
          <p:nvPr/>
        </p:nvSpPr>
        <p:spPr>
          <a:xfrm>
            <a:off x="501427" y="6337005"/>
            <a:ext cx="3342714" cy="436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err="1">
                <a:solidFill>
                  <a:schemeClr val="tx1"/>
                </a:solidFill>
                <a:latin typeface="Century Gothic" panose="020B0502020202020204" pitchFamily="34" charset="0"/>
              </a:rPr>
              <a:t>Parroquia</a:t>
            </a:r>
            <a:r>
              <a:rPr lang="fr-FR" sz="1100" b="1" dirty="0">
                <a:solidFill>
                  <a:schemeClr val="tx1"/>
                </a:solidFill>
                <a:latin typeface="Century Gothic" panose="020B0502020202020204" pitchFamily="34" charset="0"/>
              </a:rPr>
              <a:t> de Placetas – Mission Placetas</a:t>
            </a:r>
          </a:p>
        </p:txBody>
      </p:sp>
      <p:sp>
        <p:nvSpPr>
          <p:cNvPr id="43" name="Rectangle 42"/>
          <p:cNvSpPr/>
          <p:nvPr/>
        </p:nvSpPr>
        <p:spPr>
          <a:xfrm>
            <a:off x="23129" y="2252669"/>
            <a:ext cx="4508201" cy="1223412"/>
          </a:xfrm>
          <a:prstGeom prst="rect">
            <a:avLst/>
          </a:prstGeom>
        </p:spPr>
        <p:txBody>
          <a:bodyPr wrap="square">
            <a:spAutoFit/>
          </a:bodyPr>
          <a:lstStyle/>
          <a:p>
            <a:pPr algn="just"/>
            <a:r>
              <a:rPr lang="fr-FR" sz="1050" dirty="0">
                <a:latin typeface="Century Gothic" panose="020B0502020202020204" pitchFamily="34" charset="0"/>
                <a:ea typeface="Calibri" panose="020F0502020204030204" pitchFamily="34" charset="0"/>
                <a:cs typeface="Times New Roman" panose="02020603050405020304" pitchFamily="18" charset="0"/>
              </a:rPr>
              <a:t>Comme c’est le cas avec leur structure en France pour les dons en Euros, </a:t>
            </a:r>
            <a:r>
              <a:rPr lang="fr-FR" sz="1050" b="1" i="1" dirty="0">
                <a:latin typeface="Century Gothic" panose="020B0502020202020204" pitchFamily="34" charset="0"/>
                <a:ea typeface="Calibri" panose="020F0502020204030204" pitchFamily="34" charset="0"/>
                <a:cs typeface="Times New Roman" panose="02020603050405020304" pitchFamily="18" charset="0"/>
              </a:rPr>
              <a:t>l’</a:t>
            </a:r>
            <a:r>
              <a:rPr lang="fr-FR" sz="1050" b="1" i="1" dirty="0" err="1">
                <a:latin typeface="Century Gothic" panose="020B0502020202020204" pitchFamily="34" charset="0"/>
                <a:ea typeface="Calibri" panose="020F0502020204030204" pitchFamily="34" charset="0"/>
                <a:cs typeface="Times New Roman" panose="02020603050405020304" pitchFamily="18" charset="0"/>
              </a:rPr>
              <a:t>Aid</a:t>
            </a:r>
            <a:r>
              <a:rPr lang="fr-FR" sz="1050" b="1" i="1" dirty="0">
                <a:latin typeface="Century Gothic" panose="020B0502020202020204" pitchFamily="34" charset="0"/>
                <a:ea typeface="Calibri" panose="020F0502020204030204" pitchFamily="34" charset="0"/>
                <a:cs typeface="Times New Roman" panose="02020603050405020304" pitchFamily="18" charset="0"/>
              </a:rPr>
              <a:t> to the Church in </a:t>
            </a:r>
            <a:r>
              <a:rPr lang="fr-FR" sz="1050" b="1" i="1" dirty="0" err="1">
                <a:latin typeface="Century Gothic" panose="020B0502020202020204" pitchFamily="34" charset="0"/>
                <a:ea typeface="Calibri" panose="020F0502020204030204" pitchFamily="34" charset="0"/>
                <a:cs typeface="Times New Roman" panose="02020603050405020304" pitchFamily="18" charset="0"/>
              </a:rPr>
              <a:t>Need</a:t>
            </a:r>
            <a:r>
              <a:rPr lang="fr-FR" sz="1050" b="1" i="1" dirty="0">
                <a:latin typeface="Century Gothic" panose="020B0502020202020204" pitchFamily="34" charset="0"/>
                <a:ea typeface="Calibri" panose="020F0502020204030204" pitchFamily="34" charset="0"/>
                <a:cs typeface="Times New Roman" panose="02020603050405020304" pitchFamily="18" charset="0"/>
              </a:rPr>
              <a:t> US</a:t>
            </a:r>
            <a:r>
              <a:rPr lang="fr-FR" sz="1050" dirty="0">
                <a:latin typeface="Century Gothic" panose="020B0502020202020204" pitchFamily="34" charset="0"/>
                <a:ea typeface="Calibri" panose="020F0502020204030204" pitchFamily="34" charset="0"/>
                <a:cs typeface="Times New Roman" panose="02020603050405020304" pitchFamily="18" charset="0"/>
              </a:rPr>
              <a:t> vous permet de réaliser des dons en Dollars US pour la Mission de Placetas en ligne, tout en bénéficiant de l’ensemble des avantages fiscaux associés.</a:t>
            </a:r>
          </a:p>
          <a:p>
            <a:pPr algn="just"/>
            <a:endParaRPr lang="fr-FR" sz="1050" dirty="0">
              <a:latin typeface="Century Gothic" panose="020B0502020202020204" pitchFamily="34" charset="0"/>
              <a:ea typeface="Calibri" panose="020F0502020204030204" pitchFamily="34" charset="0"/>
              <a:cs typeface="Times New Roman" panose="02020603050405020304" pitchFamily="18" charset="0"/>
            </a:endParaRPr>
          </a:p>
          <a:p>
            <a:pPr algn="just"/>
            <a:r>
              <a:rPr lang="fr-FR" sz="1050" b="1" dirty="0">
                <a:latin typeface="Century Gothic" panose="020B0502020202020204" pitchFamily="34" charset="0"/>
                <a:ea typeface="Calibri" panose="020F0502020204030204" pitchFamily="34" charset="0"/>
                <a:cs typeface="Times New Roman" panose="02020603050405020304" pitchFamily="18" charset="0"/>
              </a:rPr>
              <a:t>100 % des dons </a:t>
            </a:r>
            <a:r>
              <a:rPr lang="fr-FR" sz="1050" dirty="0">
                <a:latin typeface="Century Gothic" panose="020B0502020202020204" pitchFamily="34" charset="0"/>
                <a:ea typeface="Calibri" panose="020F0502020204030204" pitchFamily="34" charset="0"/>
                <a:cs typeface="Times New Roman" panose="02020603050405020304" pitchFamily="18" charset="0"/>
              </a:rPr>
              <a:t>que vous réalisez via la page de notre Mission sur le site de l’</a:t>
            </a:r>
            <a:r>
              <a:rPr lang="fr-FR" sz="1050" i="1" dirty="0" err="1">
                <a:latin typeface="Century Gothic" panose="020B0502020202020204" pitchFamily="34" charset="0"/>
                <a:ea typeface="Calibri" panose="020F0502020204030204" pitchFamily="34" charset="0"/>
                <a:cs typeface="Times New Roman" panose="02020603050405020304" pitchFamily="18" charset="0"/>
              </a:rPr>
              <a:t>Aid</a:t>
            </a:r>
            <a:r>
              <a:rPr lang="fr-FR" sz="1050" i="1" dirty="0">
                <a:latin typeface="Century Gothic" panose="020B0502020202020204" pitchFamily="34" charset="0"/>
                <a:ea typeface="Calibri" panose="020F0502020204030204" pitchFamily="34" charset="0"/>
                <a:cs typeface="Times New Roman" panose="02020603050405020304" pitchFamily="18" charset="0"/>
              </a:rPr>
              <a:t> to the Church in </a:t>
            </a:r>
            <a:r>
              <a:rPr lang="fr-FR" sz="1050" i="1" dirty="0" err="1">
                <a:latin typeface="Century Gothic" panose="020B0502020202020204" pitchFamily="34" charset="0"/>
                <a:ea typeface="Calibri" panose="020F0502020204030204" pitchFamily="34" charset="0"/>
                <a:cs typeface="Times New Roman" panose="02020603050405020304" pitchFamily="18" charset="0"/>
              </a:rPr>
              <a:t>Need</a:t>
            </a:r>
            <a:r>
              <a:rPr lang="fr-FR" sz="1050" i="1" dirty="0">
                <a:latin typeface="Century Gothic" panose="020B0502020202020204" pitchFamily="34" charset="0"/>
                <a:ea typeface="Calibri" panose="020F0502020204030204" pitchFamily="34" charset="0"/>
                <a:cs typeface="Times New Roman" panose="02020603050405020304" pitchFamily="18" charset="0"/>
              </a:rPr>
              <a:t> </a:t>
            </a:r>
            <a:r>
              <a:rPr lang="fr-FR" sz="1050" dirty="0">
                <a:latin typeface="Century Gothic" panose="020B0502020202020204" pitchFamily="34" charset="0"/>
                <a:ea typeface="Calibri" panose="020F0502020204030204" pitchFamily="34" charset="0"/>
                <a:cs typeface="Times New Roman" panose="02020603050405020304" pitchFamily="18" charset="0"/>
              </a:rPr>
              <a:t>nous sont reversés !</a:t>
            </a:r>
          </a:p>
        </p:txBody>
      </p:sp>
      <p:pic>
        <p:nvPicPr>
          <p:cNvPr id="3" name="Image 2"/>
          <p:cNvPicPr>
            <a:picLocks noChangeAspect="1"/>
          </p:cNvPicPr>
          <p:nvPr/>
        </p:nvPicPr>
        <p:blipFill>
          <a:blip r:embed="rId9"/>
          <a:stretch>
            <a:fillRect/>
          </a:stretch>
        </p:blipFill>
        <p:spPr>
          <a:xfrm rot="875469">
            <a:off x="3270668" y="4694968"/>
            <a:ext cx="665076" cy="513923"/>
          </a:xfrm>
          <a:prstGeom prst="rect">
            <a:avLst/>
          </a:prstGeom>
        </p:spPr>
      </p:pic>
      <p:sp>
        <p:nvSpPr>
          <p:cNvPr id="51" name="Rectangle 50"/>
          <p:cNvSpPr/>
          <p:nvPr/>
        </p:nvSpPr>
        <p:spPr>
          <a:xfrm>
            <a:off x="0" y="4522031"/>
            <a:ext cx="3323224" cy="45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Century Gothic" panose="020B0502020202020204" pitchFamily="34" charset="0"/>
              </a:rPr>
              <a:t>Pour nous faire un don en dollars, c’est ici</a:t>
            </a:r>
          </a:p>
        </p:txBody>
      </p:sp>
      <p:pic>
        <p:nvPicPr>
          <p:cNvPr id="9" name="Image 8"/>
          <p:cNvPicPr>
            <a:picLocks noChangeAspect="1"/>
          </p:cNvPicPr>
          <p:nvPr/>
        </p:nvPicPr>
        <p:blipFill>
          <a:blip r:embed="rId10"/>
          <a:stretch>
            <a:fillRect/>
          </a:stretch>
        </p:blipFill>
        <p:spPr>
          <a:xfrm rot="19824714" flipV="1">
            <a:off x="5988178" y="1043310"/>
            <a:ext cx="2099721" cy="548135"/>
          </a:xfrm>
          <a:prstGeom prst="rect">
            <a:avLst/>
          </a:prstGeom>
        </p:spPr>
      </p:pic>
      <p:sp>
        <p:nvSpPr>
          <p:cNvPr id="10" name="Ellipse 9"/>
          <p:cNvSpPr/>
          <p:nvPr/>
        </p:nvSpPr>
        <p:spPr>
          <a:xfrm rot="20180705">
            <a:off x="6004571" y="998821"/>
            <a:ext cx="530053" cy="1848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20192650">
            <a:off x="5621901" y="938906"/>
            <a:ext cx="840295" cy="248822"/>
          </a:xfrm>
          <a:prstGeom prst="rect">
            <a:avLst/>
          </a:prstGeom>
          <a:noFill/>
        </p:spPr>
        <p:txBody>
          <a:bodyPr wrap="none" lIns="91440" tIns="45720" rIns="91440" bIns="45720">
            <a:prstTxWarp prst="textArchDown">
              <a:avLst/>
            </a:prstTxWarp>
            <a:spAutoFit/>
          </a:bodyPr>
          <a:lstStyle/>
          <a:p>
            <a:pPr algn="ctr"/>
            <a:r>
              <a:rPr lang="fr-FR" sz="600" b="0" cap="none" spc="0" dirty="0">
                <a:ln w="0"/>
                <a:solidFill>
                  <a:schemeClr val="tx1"/>
                </a:solidFill>
                <a:effectLst/>
              </a:rPr>
              <a:t>DÉTROIT DE FLORIDE</a:t>
            </a:r>
            <a:endParaRPr lang="fr-FR" sz="1600" b="0" cap="none" spc="0" dirty="0">
              <a:ln w="0"/>
              <a:solidFill>
                <a:schemeClr val="tx1"/>
              </a:solidFill>
              <a:effectLst/>
            </a:endParaRPr>
          </a:p>
        </p:txBody>
      </p:sp>
      <p:sp>
        <p:nvSpPr>
          <p:cNvPr id="50" name="Rectangle 49"/>
          <p:cNvSpPr/>
          <p:nvPr/>
        </p:nvSpPr>
        <p:spPr>
          <a:xfrm>
            <a:off x="5233358" y="6487594"/>
            <a:ext cx="3342714" cy="436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Century Gothic" panose="020B0502020202020204" pitchFamily="34" charset="0"/>
              </a:rPr>
              <a:t>Parroquia.Placetas@gmail.com</a:t>
            </a:r>
          </a:p>
        </p:txBody>
      </p:sp>
    </p:spTree>
    <p:extLst>
      <p:ext uri="{BB962C8B-B14F-4D97-AF65-F5344CB8AC3E}">
        <p14:creationId xmlns:p14="http://schemas.microsoft.com/office/powerpoint/2010/main" val="329651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4572000" y="0"/>
            <a:ext cx="0" cy="6876000"/>
          </a:xfrm>
          <a:prstGeom prst="line">
            <a:avLst/>
          </a:prstGeom>
          <a:ln>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84507" y="72174"/>
            <a:ext cx="36118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QUELQUES PROJETS POUR 2019</a:t>
            </a:r>
          </a:p>
        </p:txBody>
      </p:sp>
      <p:sp>
        <p:nvSpPr>
          <p:cNvPr id="21" name="Rectangle 20"/>
          <p:cNvSpPr/>
          <p:nvPr/>
        </p:nvSpPr>
        <p:spPr>
          <a:xfrm>
            <a:off x="65750" y="72174"/>
            <a:ext cx="4102838"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LES DIFFICULTÉS DE NOTRE MISSION</a:t>
            </a:r>
          </a:p>
        </p:txBody>
      </p:sp>
      <p:pic>
        <p:nvPicPr>
          <p:cNvPr id="24" name="Image 23"/>
          <p:cNvPicPr>
            <a:picLocks noChangeAspect="1"/>
          </p:cNvPicPr>
          <p:nvPr/>
        </p:nvPicPr>
        <p:blipFill rotWithShape="1">
          <a:blip r:embed="rId2" cstate="print">
            <a:extLst>
              <a:ext uri="{28A0092B-C50C-407E-A947-70E740481C1C}">
                <a14:useLocalDpi xmlns:a14="http://schemas.microsoft.com/office/drawing/2010/main" val="0"/>
              </a:ext>
            </a:extLst>
          </a:blip>
          <a:srcRect l="8891" r="34312"/>
          <a:stretch/>
        </p:blipFill>
        <p:spPr>
          <a:xfrm>
            <a:off x="5529068" y="759657"/>
            <a:ext cx="1174522" cy="1378634"/>
          </a:xfrm>
          <a:prstGeom prst="rect">
            <a:avLst/>
          </a:prstGeom>
        </p:spPr>
      </p:pic>
      <p:pic>
        <p:nvPicPr>
          <p:cNvPr id="27" name="Image 26"/>
          <p:cNvPicPr>
            <a:picLocks noChangeAspect="1"/>
          </p:cNvPicPr>
          <p:nvPr/>
        </p:nvPicPr>
        <p:blipFill rotWithShape="1">
          <a:blip r:embed="rId3"/>
          <a:srcRect l="36402" t="27" r="40995" b="74944"/>
          <a:stretch/>
        </p:blipFill>
        <p:spPr>
          <a:xfrm>
            <a:off x="6675423" y="759656"/>
            <a:ext cx="1436184" cy="1378634"/>
          </a:xfrm>
          <a:prstGeom prst="rect">
            <a:avLst/>
          </a:prstGeom>
          <a:noFill/>
          <a:ln>
            <a:noFill/>
            <a:prstDash/>
          </a:ln>
        </p:spPr>
      </p:pic>
      <p:pic>
        <p:nvPicPr>
          <p:cNvPr id="28" name="Image 27" descr="P1230656.JPG"/>
          <p:cNvPicPr>
            <a:picLocks noChangeAspect="1"/>
          </p:cNvPicPr>
          <p:nvPr/>
        </p:nvPicPr>
        <p:blipFill rotWithShape="1">
          <a:blip r:embed="rId4" cstate="email">
            <a:extLst>
              <a:ext uri="{28A0092B-C50C-407E-A947-70E740481C1C}">
                <a14:useLocalDpi xmlns:a14="http://schemas.microsoft.com/office/drawing/2010/main"/>
              </a:ext>
            </a:extLst>
          </a:blip>
          <a:srcRect l="22667" t="17617" r="18303" b="61658"/>
          <a:stretch/>
        </p:blipFill>
        <p:spPr>
          <a:xfrm>
            <a:off x="0" y="759656"/>
            <a:ext cx="4572000" cy="1378634"/>
          </a:xfrm>
          <a:prstGeom prst="rect">
            <a:avLst/>
          </a:prstGeom>
          <a:ln>
            <a:noFill/>
          </a:ln>
          <a:effectLst/>
        </p:spPr>
      </p:pic>
      <p:pic>
        <p:nvPicPr>
          <p:cNvPr id="23" name="Image 22"/>
          <p:cNvPicPr>
            <a:picLocks noChangeAspect="1"/>
          </p:cNvPicPr>
          <p:nvPr/>
        </p:nvPicPr>
        <p:blipFill rotWithShape="1">
          <a:blip r:embed="rId5" cstate="print">
            <a:extLst>
              <a:ext uri="{28A0092B-C50C-407E-A947-70E740481C1C}">
                <a14:useLocalDpi xmlns:a14="http://schemas.microsoft.com/office/drawing/2010/main" val="0"/>
              </a:ext>
            </a:extLst>
          </a:blip>
          <a:srcRect l="28928" t="7155" r="37206" b="26367"/>
          <a:stretch/>
        </p:blipFill>
        <p:spPr>
          <a:xfrm>
            <a:off x="8063173" y="755049"/>
            <a:ext cx="1057007" cy="1383241"/>
          </a:xfrm>
          <a:prstGeom prst="rect">
            <a:avLst/>
          </a:prstGeom>
        </p:spPr>
      </p:pic>
      <p:pic>
        <p:nvPicPr>
          <p:cNvPr id="22" name="Image 21"/>
          <p:cNvPicPr>
            <a:picLocks noChangeAspect="1"/>
          </p:cNvPicPr>
          <p:nvPr/>
        </p:nvPicPr>
        <p:blipFill rotWithShape="1">
          <a:blip r:embed="rId3"/>
          <a:srcRect l="70901" t="29840" r="11096" b="43699"/>
          <a:stretch/>
        </p:blipFill>
        <p:spPr>
          <a:xfrm>
            <a:off x="4585108" y="759656"/>
            <a:ext cx="1053692" cy="1378634"/>
          </a:xfrm>
          <a:prstGeom prst="rect">
            <a:avLst/>
          </a:prstGeom>
          <a:noFill/>
          <a:ln>
            <a:noFill/>
            <a:prstDash/>
          </a:ln>
        </p:spPr>
      </p:pic>
      <p:pic>
        <p:nvPicPr>
          <p:cNvPr id="30" name="Image 29"/>
          <p:cNvPicPr>
            <a:picLocks noChangeAspect="1"/>
          </p:cNvPicPr>
          <p:nvPr/>
        </p:nvPicPr>
        <p:blipFill rotWithShape="1">
          <a:blip r:embed="rId6">
            <a:clrChange>
              <a:clrFrom>
                <a:srgbClr val="FFFFFF"/>
              </a:clrFrom>
              <a:clrTo>
                <a:srgbClr val="FFFFFF">
                  <a:alpha val="0"/>
                </a:srgbClr>
              </a:clrTo>
            </a:clrChange>
          </a:blip>
          <a:srcRect l="60420" t="23770" r="18634" b="30776"/>
          <a:stretch/>
        </p:blipFill>
        <p:spPr>
          <a:xfrm>
            <a:off x="4622368" y="5717478"/>
            <a:ext cx="438374" cy="534060"/>
          </a:xfrm>
          <a:prstGeom prst="rect">
            <a:avLst/>
          </a:prstGeom>
        </p:spPr>
      </p:pic>
      <p:sp>
        <p:nvSpPr>
          <p:cNvPr id="31" name="Rectangle 30"/>
          <p:cNvSpPr/>
          <p:nvPr/>
        </p:nvSpPr>
        <p:spPr>
          <a:xfrm>
            <a:off x="5085463" y="2282487"/>
            <a:ext cx="4081344" cy="160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500" b="1" dirty="0">
                <a:solidFill>
                  <a:schemeClr val="tx1"/>
                </a:solidFill>
                <a:latin typeface="Century Gothic" panose="020B0502020202020204" pitchFamily="34" charset="0"/>
              </a:rPr>
              <a:t>Commencer les travaux de sauvegarde de la maison paroissiale</a:t>
            </a:r>
          </a:p>
          <a:p>
            <a:pPr algn="just"/>
            <a:endParaRPr lang="fr-FR" sz="800" dirty="0">
              <a:solidFill>
                <a:schemeClr val="tx1"/>
              </a:solidFill>
              <a:latin typeface="Century Gothic" panose="020B0502020202020204" pitchFamily="34" charset="0"/>
            </a:endParaRPr>
          </a:p>
          <a:p>
            <a:pPr algn="just"/>
            <a:r>
              <a:rPr lang="fr-FR" sz="1100" i="1" dirty="0">
                <a:solidFill>
                  <a:schemeClr val="tx1"/>
                </a:solidFill>
                <a:latin typeface="Century Gothic" panose="020B0502020202020204" pitchFamily="34" charset="0"/>
              </a:rPr>
              <a:t>Ce bâtiment centenaire qui menace de s’effondrer accueillait 350 élèves du soutien scolaire et de nombreux groupes de la paroisse. Il a du être fermé à l’été 2018 quand un morceau de plafond de la taille d’un balle de tennis est tombé sur un pupitre d’un élève. Accolé à l’église, c’est le bâtiment central de la paroisse.</a:t>
            </a:r>
          </a:p>
        </p:txBody>
      </p:sp>
      <p:pic>
        <p:nvPicPr>
          <p:cNvPr id="32" name="Image 3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617189" y="2315903"/>
            <a:ext cx="448732" cy="397813"/>
          </a:xfrm>
          <a:prstGeom prst="rect">
            <a:avLst/>
          </a:prstGeom>
        </p:spPr>
      </p:pic>
      <p:sp>
        <p:nvSpPr>
          <p:cNvPr id="33" name="Rectangle 32"/>
          <p:cNvSpPr/>
          <p:nvPr/>
        </p:nvSpPr>
        <p:spPr>
          <a:xfrm>
            <a:off x="5085463" y="4018717"/>
            <a:ext cx="4010917" cy="1637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500" b="1" dirty="0">
                <a:solidFill>
                  <a:schemeClr val="tx1"/>
                </a:solidFill>
                <a:latin typeface="Century Gothic" panose="020B0502020202020204" pitchFamily="34" charset="0"/>
              </a:rPr>
              <a:t>Ouvrir une 3</a:t>
            </a:r>
            <a:r>
              <a:rPr lang="fr-FR" sz="1500" b="1" baseline="30000" dirty="0">
                <a:solidFill>
                  <a:schemeClr val="tx1"/>
                </a:solidFill>
                <a:latin typeface="Century Gothic" panose="020B0502020202020204" pitchFamily="34" charset="0"/>
              </a:rPr>
              <a:t>ème</a:t>
            </a:r>
            <a:r>
              <a:rPr lang="fr-FR" sz="1500" b="1" dirty="0">
                <a:solidFill>
                  <a:schemeClr val="tx1"/>
                </a:solidFill>
                <a:latin typeface="Century Gothic" panose="020B0502020202020204" pitchFamily="34" charset="0"/>
              </a:rPr>
              <a:t> garderie pour 25 enfants</a:t>
            </a:r>
          </a:p>
          <a:p>
            <a:pPr algn="just"/>
            <a:endParaRPr lang="fr-FR" sz="800" dirty="0">
              <a:solidFill>
                <a:schemeClr val="tx1"/>
              </a:solidFill>
              <a:latin typeface="Century Gothic" panose="020B0502020202020204" pitchFamily="34" charset="0"/>
            </a:endParaRPr>
          </a:p>
          <a:p>
            <a:pPr algn="just"/>
            <a:r>
              <a:rPr lang="fr-FR" sz="1100" i="1" dirty="0">
                <a:solidFill>
                  <a:schemeClr val="tx1"/>
                </a:solidFill>
                <a:latin typeface="Century Gothic" panose="020B0502020202020204" pitchFamily="34" charset="0"/>
              </a:rPr>
              <a:t>Nous déjà 2 garderies, à Placetas (55 enfants) et dans le village de </a:t>
            </a:r>
            <a:r>
              <a:rPr lang="fr-FR" sz="1100" i="1" dirty="0" err="1">
                <a:solidFill>
                  <a:schemeClr val="tx1"/>
                </a:solidFill>
                <a:latin typeface="Century Gothic" panose="020B0502020202020204" pitchFamily="34" charset="0"/>
              </a:rPr>
              <a:t>Baéz</a:t>
            </a:r>
            <a:r>
              <a:rPr lang="fr-FR" sz="1100" i="1" dirty="0">
                <a:solidFill>
                  <a:schemeClr val="tx1"/>
                </a:solidFill>
                <a:latin typeface="Century Gothic" panose="020B0502020202020204" pitchFamily="34" charset="0"/>
              </a:rPr>
              <a:t> (25 enfants). Ces garderies répondent à un grand besoin des familles : les mères travaillent souvent et les garderies d’Etat sont chères et en mauvais état. </a:t>
            </a:r>
          </a:p>
          <a:p>
            <a:pPr algn="just"/>
            <a:r>
              <a:rPr lang="fr-FR" sz="1100" i="1" dirty="0">
                <a:solidFill>
                  <a:schemeClr val="tx1"/>
                </a:solidFill>
                <a:latin typeface="Century Gothic" panose="020B0502020202020204" pitchFamily="34" charset="0"/>
              </a:rPr>
              <a:t>Nous avons pour projet d’ouvrir un garderie dans le village de Falcon, d’une taille similaire à </a:t>
            </a:r>
            <a:r>
              <a:rPr lang="fr-FR" sz="1100" i="1" dirty="0" err="1">
                <a:solidFill>
                  <a:schemeClr val="tx1"/>
                </a:solidFill>
                <a:latin typeface="Century Gothic" panose="020B0502020202020204" pitchFamily="34" charset="0"/>
              </a:rPr>
              <a:t>Baéz</a:t>
            </a:r>
            <a:r>
              <a:rPr lang="fr-FR" sz="1100" i="1" dirty="0">
                <a:solidFill>
                  <a:schemeClr val="tx1"/>
                </a:solidFill>
                <a:latin typeface="Century Gothic" panose="020B0502020202020204" pitchFamily="34" charset="0"/>
              </a:rPr>
              <a:t>, pour accueillir 25 enfants 5 jours par semaine.</a:t>
            </a:r>
          </a:p>
        </p:txBody>
      </p:sp>
      <p:pic>
        <p:nvPicPr>
          <p:cNvPr id="34" name="Image 3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6357" y="3843323"/>
            <a:ext cx="430397" cy="424485"/>
          </a:xfrm>
          <a:prstGeom prst="rect">
            <a:avLst/>
          </a:prstGeom>
        </p:spPr>
      </p:pic>
      <p:sp>
        <p:nvSpPr>
          <p:cNvPr id="35" name="Rectangle 34"/>
          <p:cNvSpPr/>
          <p:nvPr/>
        </p:nvSpPr>
        <p:spPr>
          <a:xfrm>
            <a:off x="13967004" y="11823869"/>
            <a:ext cx="4013525" cy="1413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Century Gothic" panose="020B0502020202020204" pitchFamily="34" charset="0"/>
              </a:rPr>
              <a:t>Construire un clocher sur une de </a:t>
            </a:r>
            <a:r>
              <a:rPr lang="fr-FR" sz="1600">
                <a:solidFill>
                  <a:schemeClr val="tx1"/>
                </a:solidFill>
                <a:latin typeface="Century Gothic" panose="020B0502020202020204" pitchFamily="34" charset="0"/>
              </a:rPr>
              <a:t>nos chapelles</a:t>
            </a:r>
            <a:endParaRPr lang="fr-FR" sz="1600" dirty="0">
              <a:solidFill>
                <a:schemeClr val="tx1"/>
              </a:solidFill>
              <a:latin typeface="Century Gothic" panose="020B0502020202020204" pitchFamily="34" charset="0"/>
            </a:endParaRPr>
          </a:p>
        </p:txBody>
      </p:sp>
      <p:sp>
        <p:nvSpPr>
          <p:cNvPr id="36" name="Rectangle 35"/>
          <p:cNvSpPr/>
          <p:nvPr/>
        </p:nvSpPr>
        <p:spPr>
          <a:xfrm>
            <a:off x="22539757" y="13825166"/>
            <a:ext cx="4512885" cy="133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bg2">
                    <a:lumMod val="50000"/>
                  </a:schemeClr>
                </a:solidFill>
                <a:latin typeface="Century Gothic" panose="020B0502020202020204" pitchFamily="34" charset="0"/>
              </a:rPr>
              <a:t>En €</a:t>
            </a:r>
          </a:p>
          <a:p>
            <a:endParaRPr lang="fr-FR" sz="800" b="1" u="sng" dirty="0">
              <a:solidFill>
                <a:schemeClr val="bg2">
                  <a:lumMod val="50000"/>
                </a:schemeClr>
              </a:solidFill>
              <a:latin typeface="Century Gothic" panose="020B0502020202020204" pitchFamily="34" charset="0"/>
              <a:hlinkClick r:id="rId9"/>
            </a:endParaRPr>
          </a:p>
          <a:p>
            <a:endParaRPr lang="fr-FR" sz="2800" b="1" u="sng" dirty="0">
              <a:solidFill>
                <a:schemeClr val="bg2">
                  <a:lumMod val="50000"/>
                </a:schemeClr>
              </a:solidFill>
              <a:latin typeface="Century Gothic" panose="020B0502020202020204" pitchFamily="34" charset="0"/>
            </a:endParaRPr>
          </a:p>
        </p:txBody>
      </p:sp>
      <p:sp>
        <p:nvSpPr>
          <p:cNvPr id="37" name="Rectangle 36"/>
          <p:cNvSpPr/>
          <p:nvPr/>
        </p:nvSpPr>
        <p:spPr>
          <a:xfrm>
            <a:off x="5085463" y="5683700"/>
            <a:ext cx="4093168" cy="571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chemeClr val="tx1"/>
                </a:solidFill>
                <a:latin typeface="Century Gothic" panose="020B0502020202020204" pitchFamily="34" charset="0"/>
              </a:rPr>
              <a:t>Construire un clocher </a:t>
            </a:r>
            <a:r>
              <a:rPr lang="fr-FR" sz="1100" i="1" dirty="0">
                <a:solidFill>
                  <a:schemeClr val="tx1"/>
                </a:solidFill>
                <a:latin typeface="Century Gothic" panose="020B0502020202020204" pitchFamily="34" charset="0"/>
              </a:rPr>
              <a:t>sur une de nos chapelles, dans le village de </a:t>
            </a:r>
            <a:r>
              <a:rPr lang="fr-FR" sz="1100" i="1" dirty="0" err="1">
                <a:solidFill>
                  <a:schemeClr val="tx1"/>
                </a:solidFill>
                <a:latin typeface="Century Gothic" panose="020B0502020202020204" pitchFamily="34" charset="0"/>
              </a:rPr>
              <a:t>Fidencia</a:t>
            </a:r>
            <a:r>
              <a:rPr lang="fr-FR" sz="1100" i="1" dirty="0">
                <a:solidFill>
                  <a:schemeClr val="tx1"/>
                </a:solidFill>
                <a:latin typeface="Century Gothic" panose="020B0502020202020204" pitchFamily="34" charset="0"/>
              </a:rPr>
              <a:t>. </a:t>
            </a:r>
          </a:p>
        </p:txBody>
      </p:sp>
      <p:sp>
        <p:nvSpPr>
          <p:cNvPr id="38" name="Rectangle 37"/>
          <p:cNvSpPr/>
          <p:nvPr/>
        </p:nvSpPr>
        <p:spPr>
          <a:xfrm>
            <a:off x="0" y="2216136"/>
            <a:ext cx="4572000" cy="4493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fr-FR" sz="11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La situation économique cubaine actuelle est catastrophique. Avec la fin progressive de l’aide du Venezuela et la poursuite de l’embargo américain, le système économique de l’île est à bout de souffle. Dans  leur ensemble, les cubains restent extrêmement pauvres (le salaire mensuel moyen est de 20 </a:t>
            </a:r>
            <a:r>
              <a:rPr lang="fr-FR" sz="1100" dirty="0">
                <a:solidFill>
                  <a:schemeClr val="tx1"/>
                </a:solidFill>
                <a:latin typeface="Century Gothic" panose="020B0502020202020204" pitchFamily="34" charset="0"/>
              </a:rPr>
              <a:t>dollars US). </a:t>
            </a:r>
          </a:p>
          <a:p>
            <a:pPr algn="just"/>
            <a:endParaRPr lang="fr-FR" sz="800" dirty="0">
              <a:solidFill>
                <a:schemeClr val="tx1"/>
              </a:solidFill>
              <a:latin typeface="Century Gothic" panose="020B0502020202020204" pitchFamily="34" charset="0"/>
            </a:endParaRPr>
          </a:p>
          <a:p>
            <a:pPr algn="just"/>
            <a:r>
              <a:rPr lang="fr-FR" sz="1100" dirty="0">
                <a:solidFill>
                  <a:schemeClr val="tx1"/>
                </a:solidFill>
                <a:latin typeface="Century Gothic" panose="020B0502020202020204" pitchFamily="34" charset="0"/>
              </a:rPr>
              <a:t>Manques importants de moyens de transport, isolement de certaines communautés, pénuries constantes de médicaments et d’un certain nombre de denrées de base … Le marché noir est un véritable système parallèle et tous y ont recours à un moment ou à un autre, même les prêtres ! </a:t>
            </a:r>
          </a:p>
          <a:p>
            <a:pPr algn="just"/>
            <a:endParaRPr lang="fr-FR" sz="800" dirty="0">
              <a:solidFill>
                <a:schemeClr val="tx1"/>
              </a:solidFill>
              <a:latin typeface="Century Gothic" panose="020B0502020202020204" pitchFamily="34" charset="0"/>
            </a:endParaRPr>
          </a:p>
          <a:p>
            <a:pPr algn="just"/>
            <a:r>
              <a:rPr lang="fr-FR" sz="1100" dirty="0">
                <a:solidFill>
                  <a:schemeClr val="tx1"/>
                </a:solidFill>
                <a:latin typeface="Century Gothic" panose="020B0502020202020204" pitchFamily="34" charset="0"/>
              </a:rPr>
              <a:t>La somme de ces difficultés économiques et de l’absence de libertés élémentaires (presse, éducation, etc.) conduit de nombreux cubains à choisir l’exil. </a:t>
            </a:r>
          </a:p>
          <a:p>
            <a:pPr algn="just"/>
            <a:endParaRPr lang="fr-FR" sz="800" dirty="0">
              <a:solidFill>
                <a:schemeClr val="tx1"/>
              </a:solidFill>
              <a:latin typeface="Century Gothic" panose="020B0502020202020204" pitchFamily="34" charset="0"/>
            </a:endParaRPr>
          </a:p>
          <a:p>
            <a:pPr algn="just"/>
            <a:r>
              <a:rPr lang="fr-FR" sz="1100" dirty="0">
                <a:solidFill>
                  <a:schemeClr val="tx1"/>
                </a:solidFill>
                <a:latin typeface="Century Gothic" panose="020B0502020202020204" pitchFamily="34" charset="0"/>
              </a:rPr>
              <a:t>L’Eglise est la seule institution non gouvernementale qui soit présente de manière permanente auprès des cubains pour apporter une réponse à cette précarité. Un des grands défis de l’Eglise est d’aider  les cubains à penser et construire leur avenir dans leur pays.</a:t>
            </a:r>
          </a:p>
          <a:p>
            <a:pPr algn="just"/>
            <a:r>
              <a:rPr lang="fr-FR" sz="1100" dirty="0">
                <a:solidFill>
                  <a:schemeClr val="tx1"/>
                </a:solidFill>
                <a:latin typeface="Century Gothic" panose="020B0502020202020204" pitchFamily="34" charset="0"/>
              </a:rPr>
              <a:t>	</a:t>
            </a:r>
          </a:p>
          <a:p>
            <a:pPr marL="285750" indent="-285750" algn="just">
              <a:buFontTx/>
              <a:buChar char="-"/>
            </a:pPr>
            <a:endParaRPr lang="fr-FR" sz="1100" dirty="0">
              <a:solidFill>
                <a:schemeClr val="tx1"/>
              </a:solidFill>
              <a:latin typeface="Century Gothic" panose="020B0502020202020204" pitchFamily="34" charset="0"/>
            </a:endParaRPr>
          </a:p>
          <a:p>
            <a:pPr marL="285750" indent="-285750" algn="just">
              <a:buFontTx/>
              <a:buChar char="-"/>
            </a:pPr>
            <a:endParaRPr lang="fr-FR" sz="1100" dirty="0">
              <a:solidFill>
                <a:schemeClr val="tx1"/>
              </a:solidFill>
              <a:latin typeface="Century Gothic" panose="020B0502020202020204" pitchFamily="34" charset="0"/>
            </a:endParaRPr>
          </a:p>
        </p:txBody>
      </p:sp>
      <p:pic>
        <p:nvPicPr>
          <p:cNvPr id="40" name="Image 39"/>
          <p:cNvPicPr>
            <a:picLocks noChangeAspect="1"/>
          </p:cNvPicPr>
          <p:nvPr/>
        </p:nvPicPr>
        <p:blipFill>
          <a:blip r:embed="rId10"/>
          <a:stretch>
            <a:fillRect/>
          </a:stretch>
        </p:blipFill>
        <p:spPr>
          <a:xfrm>
            <a:off x="8039134" y="6327131"/>
            <a:ext cx="1105083" cy="580463"/>
          </a:xfrm>
          <a:prstGeom prst="rect">
            <a:avLst/>
          </a:prstGeom>
        </p:spPr>
      </p:pic>
      <p:sp>
        <p:nvSpPr>
          <p:cNvPr id="26" name="Rectangle 25"/>
          <p:cNvSpPr/>
          <p:nvPr/>
        </p:nvSpPr>
        <p:spPr>
          <a:xfrm>
            <a:off x="5085463" y="6076137"/>
            <a:ext cx="4051698" cy="571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i="1" dirty="0">
                <a:solidFill>
                  <a:schemeClr val="tx1"/>
                </a:solidFill>
                <a:latin typeface="Century Gothic" panose="020B0502020202020204" pitchFamily="34" charset="0"/>
              </a:rPr>
              <a:t>Cette chapelle a été la première construite dans tout le pays après la Révolution, en </a:t>
            </a:r>
            <a:r>
              <a:rPr lang="fr-FR" sz="1100" i="1" dirty="0">
                <a:solidFill>
                  <a:srgbClr val="FF0000"/>
                </a:solidFill>
                <a:latin typeface="Century Gothic" panose="020B0502020202020204" pitchFamily="34" charset="0"/>
              </a:rPr>
              <a:t>XXX</a:t>
            </a:r>
          </a:p>
        </p:txBody>
      </p:sp>
      <p:pic>
        <p:nvPicPr>
          <p:cNvPr id="42" name="Image 41"/>
          <p:cNvPicPr>
            <a:picLocks noChangeAspect="1"/>
          </p:cNvPicPr>
          <p:nvPr/>
        </p:nvPicPr>
        <p:blipFill rotWithShape="1">
          <a:blip r:embed="rId11" cstate="print">
            <a:extLst>
              <a:ext uri="{28A0092B-C50C-407E-A947-70E740481C1C}">
                <a14:useLocalDpi xmlns:a14="http://schemas.microsoft.com/office/drawing/2010/main" val="0"/>
              </a:ext>
            </a:extLst>
          </a:blip>
          <a:srcRect l="-1486" t="9030" r="-956" b="16133"/>
          <a:stretch/>
        </p:blipFill>
        <p:spPr>
          <a:xfrm>
            <a:off x="2875454" y="5643809"/>
            <a:ext cx="1600200" cy="1168954"/>
          </a:xfrm>
          <a:prstGeom prst="rect">
            <a:avLst/>
          </a:prstGeom>
        </p:spPr>
      </p:pic>
      <p:sp>
        <p:nvSpPr>
          <p:cNvPr id="3" name="Rectangle 2"/>
          <p:cNvSpPr/>
          <p:nvPr/>
        </p:nvSpPr>
        <p:spPr>
          <a:xfrm>
            <a:off x="0" y="5717478"/>
            <a:ext cx="2779108" cy="1107996"/>
          </a:xfrm>
          <a:prstGeom prst="rect">
            <a:avLst/>
          </a:prstGeom>
        </p:spPr>
        <p:txBody>
          <a:bodyPr wrap="square">
            <a:spAutoFit/>
          </a:bodyPr>
          <a:lstStyle/>
          <a:p>
            <a:pPr algn="just"/>
            <a:r>
              <a:rPr lang="fr-FR" sz="1100" dirty="0">
                <a:latin typeface="Century Gothic" panose="020B0502020202020204" pitchFamily="34" charset="0"/>
              </a:rPr>
              <a:t>Fin 2017, le cyclone IRMA, passé au plus près de notre province, est venu augmenter encore la détresse de certaines familles dont les maisons en bois ont été balayées par la force du vent et des pluies.</a:t>
            </a:r>
          </a:p>
        </p:txBody>
      </p:sp>
    </p:spTree>
    <p:extLst>
      <p:ext uri="{BB962C8B-B14F-4D97-AF65-F5344CB8AC3E}">
        <p14:creationId xmlns:p14="http://schemas.microsoft.com/office/powerpoint/2010/main" val="275519711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1411</TotalTime>
  <Words>721</Words>
  <Application>Microsoft Office PowerPoint</Application>
  <PresentationFormat>Format US (216 x 279 mm)</PresentationFormat>
  <Paragraphs>73</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Century Gothic</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nivard</dc:creator>
  <cp:lastModifiedBy>Padrephm</cp:lastModifiedBy>
  <cp:revision>30</cp:revision>
  <cp:lastPrinted>2019-02-28T00:23:55Z</cp:lastPrinted>
  <dcterms:created xsi:type="dcterms:W3CDTF">2019-01-25T13:51:23Z</dcterms:created>
  <dcterms:modified xsi:type="dcterms:W3CDTF">2019-02-28T20:02:53Z</dcterms:modified>
</cp:coreProperties>
</file>